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1" r:id="rId2"/>
    <p:sldId id="2562" r:id="rId3"/>
    <p:sldId id="2563" r:id="rId4"/>
    <p:sldId id="2564" r:id="rId5"/>
    <p:sldId id="2565" r:id="rId6"/>
    <p:sldId id="2566" r:id="rId7"/>
    <p:sldId id="2567" r:id="rId8"/>
    <p:sldId id="2568" r:id="rId9"/>
    <p:sldId id="2569" r:id="rId10"/>
    <p:sldId id="2570" r:id="rId11"/>
    <p:sldId id="2571" r:id="rId12"/>
    <p:sldId id="2572" r:id="rId13"/>
    <p:sldId id="2573" r:id="rId14"/>
    <p:sldId id="2585" r:id="rId15"/>
    <p:sldId id="2574" r:id="rId16"/>
    <p:sldId id="2575" r:id="rId17"/>
    <p:sldId id="2576" r:id="rId18"/>
    <p:sldId id="2577" r:id="rId19"/>
    <p:sldId id="2578" r:id="rId20"/>
    <p:sldId id="2583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scomplicando a Ligação Three Way em Circuitos de Iluminação" id="{AD381887-C89E-4CD8-8F8C-B269499AA9E5}">
          <p14:sldIdLst>
            <p14:sldId id="2561"/>
            <p14:sldId id="2562"/>
          </p14:sldIdLst>
        </p14:section>
        <p14:section name="Introdução ao conceito de ligação three way" id="{76C46AA1-C20C-4FDA-A79E-5F675B8684C5}">
          <p14:sldIdLst>
            <p14:sldId id="2563"/>
            <p14:sldId id="2564"/>
            <p14:sldId id="2565"/>
            <p14:sldId id="2566"/>
          </p14:sldIdLst>
        </p14:section>
        <p14:section name="Componentes necessários para a ligação three way" id="{15377D36-84AD-4499-97F7-FDABE94A1847}">
          <p14:sldIdLst>
            <p14:sldId id="2567"/>
            <p14:sldId id="2568"/>
            <p14:sldId id="2569"/>
            <p14:sldId id="2570"/>
          </p14:sldIdLst>
        </p14:section>
        <p14:section name="Passo a passo para a instalação" id="{F68B60A9-8060-47AD-B3E9-0135AA258345}">
          <p14:sldIdLst>
            <p14:sldId id="2571"/>
            <p14:sldId id="2572"/>
            <p14:sldId id="2573"/>
            <p14:sldId id="2585"/>
            <p14:sldId id="2574"/>
          </p14:sldIdLst>
        </p14:section>
        <p14:section name="Dicas e truques para facilitar o processo" id="{4D8180A3-A57B-4237-9D8E-61901373CE1A}">
          <p14:sldIdLst>
            <p14:sldId id="2575"/>
            <p14:sldId id="2576"/>
            <p14:sldId id="2577"/>
            <p14:sldId id="2578"/>
          </p14:sldIdLst>
        </p14:section>
        <p14:section name="Conclusão" id="{166CD94D-39E6-45EF-B42F-86E808D42196}">
          <p14:sldIdLst>
            <p14:sldId id="25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1110" y="3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124F55-DD0F-492C-8393-66200B70B235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98C9AC-6903-40F9-8231-A010D3C340F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BR"/>
            <a:t>Controle de Iluminação Versátil</a:t>
          </a:r>
          <a:endParaRPr lang="en-US"/>
        </a:p>
      </dgm:t>
    </dgm:pt>
    <dgm:pt modelId="{23A7ED41-EA15-4C0D-B179-E39300561A26}" type="parTrans" cxnId="{D855511F-E97D-4A80-9F6A-7AB5C1F7477D}">
      <dgm:prSet/>
      <dgm:spPr/>
      <dgm:t>
        <a:bodyPr/>
        <a:lstStyle/>
        <a:p>
          <a:endParaRPr lang="en-US"/>
        </a:p>
      </dgm:t>
    </dgm:pt>
    <dgm:pt modelId="{7F340BF9-BC5B-42F8-B575-1F792FD40CD0}" type="sibTrans" cxnId="{D855511F-E97D-4A80-9F6A-7AB5C1F7477D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19B7F51B-19FB-4AA3-BE8A-B969C76A59F8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A ligação three way permite controle de iluminação em diferentes ambientes, oferecendo praticidade e flexibilidade.</a:t>
          </a:r>
          <a:endParaRPr lang="en-US"/>
        </a:p>
      </dgm:t>
    </dgm:pt>
    <dgm:pt modelId="{3C2B4CEC-1021-4649-8095-093789C224C7}" type="parTrans" cxnId="{84BD151B-62A6-4CF3-8F18-A61F82482C4C}">
      <dgm:prSet/>
      <dgm:spPr/>
      <dgm:t>
        <a:bodyPr/>
        <a:lstStyle/>
        <a:p>
          <a:endParaRPr lang="en-US"/>
        </a:p>
      </dgm:t>
    </dgm:pt>
    <dgm:pt modelId="{2C856079-F24D-4AF7-A4FF-EFB7D31A9F6A}" type="sibTrans" cxnId="{84BD151B-62A6-4CF3-8F18-A61F82482C4C}">
      <dgm:prSet/>
      <dgm:spPr/>
      <dgm:t>
        <a:bodyPr/>
        <a:lstStyle/>
        <a:p>
          <a:endParaRPr lang="en-US"/>
        </a:p>
      </dgm:t>
    </dgm:pt>
    <dgm:pt modelId="{7D637F08-A7F6-4A8E-A06F-5610EA2652B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BR"/>
            <a:t>Instalações Eficientes</a:t>
          </a:r>
          <a:endParaRPr lang="en-US"/>
        </a:p>
      </dgm:t>
    </dgm:pt>
    <dgm:pt modelId="{B68F136B-CC7B-433B-933B-C647A700FEE3}" type="parTrans" cxnId="{D3BFE37B-1588-4A61-A12C-76A4B0FDEC56}">
      <dgm:prSet/>
      <dgm:spPr/>
      <dgm:t>
        <a:bodyPr/>
        <a:lstStyle/>
        <a:p>
          <a:endParaRPr lang="en-US"/>
        </a:p>
      </dgm:t>
    </dgm:pt>
    <dgm:pt modelId="{D2112554-1520-4511-8E7F-A8786541A28F}" type="sibTrans" cxnId="{D3BFE37B-1588-4A61-A12C-76A4B0FDEC56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DEA978B6-EA28-4765-94BF-E6C783B58EE4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Com as dicas apresentadas, você pode realizar instalações eficientes que otimizam o uso da luz em sua casa.</a:t>
          </a:r>
          <a:endParaRPr lang="en-US"/>
        </a:p>
      </dgm:t>
    </dgm:pt>
    <dgm:pt modelId="{15ED9663-DAC8-42E0-A641-83E926B55364}" type="parTrans" cxnId="{8D7BBC77-3757-419C-A535-DC05A74D31C2}">
      <dgm:prSet/>
      <dgm:spPr/>
      <dgm:t>
        <a:bodyPr/>
        <a:lstStyle/>
        <a:p>
          <a:endParaRPr lang="en-US"/>
        </a:p>
      </dgm:t>
    </dgm:pt>
    <dgm:pt modelId="{E9F6F78E-B5F6-4858-BDAD-15D062BEB3EB}" type="sibTrans" cxnId="{8D7BBC77-3757-419C-A535-DC05A74D31C2}">
      <dgm:prSet/>
      <dgm:spPr/>
      <dgm:t>
        <a:bodyPr/>
        <a:lstStyle/>
        <a:p>
          <a:endParaRPr lang="en-US"/>
        </a:p>
      </dgm:t>
    </dgm:pt>
    <dgm:pt modelId="{54DBE846-ED6A-4A2B-AAB0-0D7262257160}" type="pres">
      <dgm:prSet presAssocID="{BB124F55-DD0F-492C-8393-66200B70B235}" presName="Name0" presStyleCnt="0">
        <dgm:presLayoutVars>
          <dgm:dir/>
          <dgm:resizeHandles val="exact"/>
        </dgm:presLayoutVars>
      </dgm:prSet>
      <dgm:spPr/>
    </dgm:pt>
    <dgm:pt modelId="{F0A06EB7-E954-4AB7-8E03-E4FBA9DED7A0}" type="pres">
      <dgm:prSet presAssocID="{CC98C9AC-6903-40F9-8231-A010D3C340F8}" presName="compNode" presStyleCnt="0"/>
      <dgm:spPr/>
    </dgm:pt>
    <dgm:pt modelId="{9FCA0D7D-B2FC-4DD0-B395-4B776C67C2E2}" type="pres">
      <dgm:prSet presAssocID="{CC98C9AC-6903-40F9-8231-A010D3C340F8}" presName="pictRect" presStyleLbl="revTx" presStyleIdx="0" presStyleCnt="4">
        <dgm:presLayoutVars>
          <dgm:chMax val="0"/>
          <dgm:bulletEnabled/>
        </dgm:presLayoutVars>
      </dgm:prSet>
      <dgm:spPr/>
    </dgm:pt>
    <dgm:pt modelId="{EA74A85F-CB8A-4FE2-BB32-85E537BE4046}" type="pres">
      <dgm:prSet presAssocID="{CC98C9AC-6903-40F9-8231-A010D3C340F8}" presName="textRect" presStyleLbl="revTx" presStyleIdx="1" presStyleCnt="4">
        <dgm:presLayoutVars>
          <dgm:bulletEnabled/>
        </dgm:presLayoutVars>
      </dgm:prSet>
      <dgm:spPr/>
    </dgm:pt>
    <dgm:pt modelId="{8D5E5B46-6ECD-4126-A718-DF2011C8464F}" type="pres">
      <dgm:prSet presAssocID="{7F340BF9-BC5B-42F8-B575-1F792FD40CD0}" presName="sibTrans" presStyleLbl="sibTrans2D1" presStyleIdx="0" presStyleCnt="0"/>
      <dgm:spPr/>
    </dgm:pt>
    <dgm:pt modelId="{4D0D3A92-7B46-47ED-9DD2-E577E915532E}" type="pres">
      <dgm:prSet presAssocID="{7D637F08-A7F6-4A8E-A06F-5610EA2652B7}" presName="compNode" presStyleCnt="0"/>
      <dgm:spPr/>
    </dgm:pt>
    <dgm:pt modelId="{9B28A8CC-4F0E-4C62-B385-FDEB0BD0BA13}" type="pres">
      <dgm:prSet presAssocID="{7D637F08-A7F6-4A8E-A06F-5610EA2652B7}" presName="pictRect" presStyleLbl="revTx" presStyleIdx="2" presStyleCnt="4">
        <dgm:presLayoutVars>
          <dgm:chMax val="0"/>
          <dgm:bulletEnabled/>
        </dgm:presLayoutVars>
      </dgm:prSet>
      <dgm:spPr/>
    </dgm:pt>
    <dgm:pt modelId="{2E38B008-0608-4EF9-82C4-86CFC41604A4}" type="pres">
      <dgm:prSet presAssocID="{7D637F08-A7F6-4A8E-A06F-5610EA2652B7}" presName="textRect" presStyleLbl="revTx" presStyleIdx="3" presStyleCnt="4">
        <dgm:presLayoutVars>
          <dgm:bulletEnabled/>
        </dgm:presLayoutVars>
      </dgm:prSet>
      <dgm:spPr/>
    </dgm:pt>
  </dgm:ptLst>
  <dgm:cxnLst>
    <dgm:cxn modelId="{84BD151B-62A6-4CF3-8F18-A61F82482C4C}" srcId="{CC98C9AC-6903-40F9-8231-A010D3C340F8}" destId="{19B7F51B-19FB-4AA3-BE8A-B969C76A59F8}" srcOrd="0" destOrd="0" parTransId="{3C2B4CEC-1021-4649-8095-093789C224C7}" sibTransId="{2C856079-F24D-4AF7-A4FF-EFB7D31A9F6A}"/>
    <dgm:cxn modelId="{D855511F-E97D-4A80-9F6A-7AB5C1F7477D}" srcId="{BB124F55-DD0F-492C-8393-66200B70B235}" destId="{CC98C9AC-6903-40F9-8231-A010D3C340F8}" srcOrd="0" destOrd="0" parTransId="{23A7ED41-EA15-4C0D-B179-E39300561A26}" sibTransId="{7F340BF9-BC5B-42F8-B575-1F792FD40CD0}"/>
    <dgm:cxn modelId="{E2916531-CFFC-490F-98FB-FEA3CF7570AE}" type="presOf" srcId="{7D637F08-A7F6-4A8E-A06F-5610EA2652B7}" destId="{9B28A8CC-4F0E-4C62-B385-FDEB0BD0BA13}" srcOrd="0" destOrd="0" presId="urn:microsoft.com/office/officeart/2024/3/layout/hArchList1"/>
    <dgm:cxn modelId="{8D7BBC77-3757-419C-A535-DC05A74D31C2}" srcId="{7D637F08-A7F6-4A8E-A06F-5610EA2652B7}" destId="{DEA978B6-EA28-4765-94BF-E6C783B58EE4}" srcOrd="0" destOrd="0" parTransId="{15ED9663-DAC8-42E0-A641-83E926B55364}" sibTransId="{E9F6F78E-B5F6-4858-BDAD-15D062BEB3EB}"/>
    <dgm:cxn modelId="{979A537B-8A7E-4940-8BD5-CECE677E5FAC}" type="presOf" srcId="{BB124F55-DD0F-492C-8393-66200B70B235}" destId="{54DBE846-ED6A-4A2B-AAB0-0D7262257160}" srcOrd="0" destOrd="0" presId="urn:microsoft.com/office/officeart/2024/3/layout/hArchList1"/>
    <dgm:cxn modelId="{D3BFE37B-1588-4A61-A12C-76A4B0FDEC56}" srcId="{BB124F55-DD0F-492C-8393-66200B70B235}" destId="{7D637F08-A7F6-4A8E-A06F-5610EA2652B7}" srcOrd="1" destOrd="0" parTransId="{B68F136B-CC7B-433B-933B-C647A700FEE3}" sibTransId="{D2112554-1520-4511-8E7F-A8786541A28F}"/>
    <dgm:cxn modelId="{7613B9AA-E8C1-40EE-9E5C-DD2096C1B901}" type="presOf" srcId="{7F340BF9-BC5B-42F8-B575-1F792FD40CD0}" destId="{8D5E5B46-6ECD-4126-A718-DF2011C8464F}" srcOrd="0" destOrd="0" presId="urn:microsoft.com/office/officeart/2024/3/layout/hArchList1"/>
    <dgm:cxn modelId="{CEF01DB5-6D4B-461B-89DB-90F94C78AEDB}" type="presOf" srcId="{DEA978B6-EA28-4765-94BF-E6C783B58EE4}" destId="{2E38B008-0608-4EF9-82C4-86CFC41604A4}" srcOrd="0" destOrd="0" presId="urn:microsoft.com/office/officeart/2024/3/layout/hArchList1"/>
    <dgm:cxn modelId="{34C81FC4-D04C-4AE9-8A5B-7B4F516AE776}" type="presOf" srcId="{19B7F51B-19FB-4AA3-BE8A-B969C76A59F8}" destId="{EA74A85F-CB8A-4FE2-BB32-85E537BE4046}" srcOrd="0" destOrd="0" presId="urn:microsoft.com/office/officeart/2024/3/layout/hArchList1"/>
    <dgm:cxn modelId="{8DF950F2-2ABA-44CB-98E1-7A560AC57D68}" type="presOf" srcId="{CC98C9AC-6903-40F9-8231-A010D3C340F8}" destId="{9FCA0D7D-B2FC-4DD0-B395-4B776C67C2E2}" srcOrd="0" destOrd="0" presId="urn:microsoft.com/office/officeart/2024/3/layout/hArchList1"/>
    <dgm:cxn modelId="{06B3E312-1140-48E3-A406-C8A274B31161}" type="presParOf" srcId="{54DBE846-ED6A-4A2B-AAB0-0D7262257160}" destId="{F0A06EB7-E954-4AB7-8E03-E4FBA9DED7A0}" srcOrd="0" destOrd="0" presId="urn:microsoft.com/office/officeart/2024/3/layout/hArchList1"/>
    <dgm:cxn modelId="{CE6C1C1D-1E48-4ACF-9603-59221F505ED9}" type="presParOf" srcId="{F0A06EB7-E954-4AB7-8E03-E4FBA9DED7A0}" destId="{9FCA0D7D-B2FC-4DD0-B395-4B776C67C2E2}" srcOrd="0" destOrd="0" presId="urn:microsoft.com/office/officeart/2024/3/layout/hArchList1"/>
    <dgm:cxn modelId="{9D21A875-B582-440F-ACA8-6AA12D8CBB97}" type="presParOf" srcId="{F0A06EB7-E954-4AB7-8E03-E4FBA9DED7A0}" destId="{EA74A85F-CB8A-4FE2-BB32-85E537BE4046}" srcOrd="1" destOrd="0" presId="urn:microsoft.com/office/officeart/2024/3/layout/hArchList1"/>
    <dgm:cxn modelId="{20500C4E-4F46-4B0A-A425-4CA1C393D0CA}" type="presParOf" srcId="{54DBE846-ED6A-4A2B-AAB0-0D7262257160}" destId="{8D5E5B46-6ECD-4126-A718-DF2011C8464F}" srcOrd="1" destOrd="0" presId="urn:microsoft.com/office/officeart/2024/3/layout/hArchList1"/>
    <dgm:cxn modelId="{9AA069C8-EC4D-4F73-9F25-0629497BE620}" type="presParOf" srcId="{54DBE846-ED6A-4A2B-AAB0-0D7262257160}" destId="{4D0D3A92-7B46-47ED-9DD2-E577E915532E}" srcOrd="2" destOrd="0" presId="urn:microsoft.com/office/officeart/2024/3/layout/hArchList1"/>
    <dgm:cxn modelId="{DB8D5072-4854-420C-A437-F3DE0F2A502C}" type="presParOf" srcId="{4D0D3A92-7B46-47ED-9DD2-E577E915532E}" destId="{9B28A8CC-4F0E-4C62-B385-FDEB0BD0BA13}" srcOrd="0" destOrd="0" presId="urn:microsoft.com/office/officeart/2024/3/layout/hArchList1"/>
    <dgm:cxn modelId="{E4969739-A0B2-497F-A910-59FF54A18C3D}" type="presParOf" srcId="{4D0D3A92-7B46-47ED-9DD2-E577E915532E}" destId="{2E38B008-0608-4EF9-82C4-86CFC41604A4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CA0D7D-B2FC-4DD0-B395-4B776C67C2E2}">
      <dsp:nvSpPr>
        <dsp:cNvPr id="0" name=""/>
        <dsp:cNvSpPr/>
      </dsp:nvSpPr>
      <dsp:spPr>
        <a:xfrm>
          <a:off x="0" y="0"/>
          <a:ext cx="5184688" cy="3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BR" sz="1800" kern="1200"/>
            <a:t>Controle de Iluminação Versátil</a:t>
          </a:r>
          <a:endParaRPr lang="en-US" sz="1800" kern="1200"/>
        </a:p>
      </dsp:txBody>
      <dsp:txXfrm>
        <a:off x="0" y="0"/>
        <a:ext cx="5184688" cy="365156"/>
      </dsp:txXfrm>
    </dsp:sp>
    <dsp:sp modelId="{EA74A85F-CB8A-4FE2-BB32-85E537BE4046}">
      <dsp:nvSpPr>
        <dsp:cNvPr id="0" name=""/>
        <dsp:cNvSpPr/>
      </dsp:nvSpPr>
      <dsp:spPr>
        <a:xfrm>
          <a:off x="0" y="365156"/>
          <a:ext cx="5184688" cy="2132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/>
            <a:t>A ligação three way permite controle de iluminação em diferentes ambientes, oferecendo praticidade e flexibilidade.</a:t>
          </a:r>
          <a:endParaRPr lang="en-US" sz="1400" kern="1200"/>
        </a:p>
      </dsp:txBody>
      <dsp:txXfrm>
        <a:off x="0" y="365156"/>
        <a:ext cx="5184688" cy="2132893"/>
      </dsp:txXfrm>
    </dsp:sp>
    <dsp:sp modelId="{9B28A8CC-4F0E-4C62-B385-FDEB0BD0BA13}">
      <dsp:nvSpPr>
        <dsp:cNvPr id="0" name=""/>
        <dsp:cNvSpPr/>
      </dsp:nvSpPr>
      <dsp:spPr>
        <a:xfrm>
          <a:off x="5703157" y="0"/>
          <a:ext cx="5184688" cy="3651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BR" sz="1800" kern="1200"/>
            <a:t>Instalações Eficientes</a:t>
          </a:r>
          <a:endParaRPr lang="en-US" sz="1800" kern="1200"/>
        </a:p>
      </dsp:txBody>
      <dsp:txXfrm>
        <a:off x="5703157" y="0"/>
        <a:ext cx="5184688" cy="365156"/>
      </dsp:txXfrm>
    </dsp:sp>
    <dsp:sp modelId="{2E38B008-0608-4EF9-82C4-86CFC41604A4}">
      <dsp:nvSpPr>
        <dsp:cNvPr id="0" name=""/>
        <dsp:cNvSpPr/>
      </dsp:nvSpPr>
      <dsp:spPr>
        <a:xfrm>
          <a:off x="5703157" y="365156"/>
          <a:ext cx="5184688" cy="2132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/>
            <a:t>Com as dicas apresentadas, você pode realizar instalações eficientes que otimizam o uso da luz em sua casa.</a:t>
          </a:r>
          <a:endParaRPr lang="en-US" sz="1400" kern="1200"/>
        </a:p>
      </dsp:txBody>
      <dsp:txXfrm>
        <a:off x="5703157" y="365156"/>
        <a:ext cx="5184688" cy="21328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ED6ED2-312D-42B0-9FF6-4AD4DD220D61}" type="datetimeFigureOut">
              <a:rPr lang="pt-BR" smtClean="0"/>
              <a:t>27/01/2025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D8F169-871E-45AA-87D2-EA32F3F683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5627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Os conteúdos gerados pela IA podem estar incorretos.
---
Nesta apresentação, iremos explorar o conceito de ligação three way em circuitos de iluminação. Vamos discutir suas aplicações, benefícios e o passo a passo para instalação, além de dicas úteis e ideias criativas para projetos de iluminação.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9217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Para a instalação de uma ligação three way, você precisará de algumas ferramentas essenciais, como alicates, chaves de fenda, fita isolante e um multímetro para testes. Essas ferramentas garantem uma instalação segura e eficiente.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60799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 instalação de uma ligação three way pode parecer complicada, mas seguindo um passo a passo adequado, você pode realizá-la com segurança. Discutiremos o planejamento inicial, como conectar os cabos e a verificação final para garantir que tudo funcione corretamente.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26661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Antes de começar, é fundamental planejar a instalação, desligar a energia elétrica e usar equipamento de proteção. A segurança deve ser a prioridade ao trabalhar com eletricidade, por isso, sempre verifique os circuitos antes de iniciar.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50193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 conexão dos cabos deve seguir um esquema específico para garantir que os interruptores funcionem de forma integrada. A sequência de conexão e a identificação correta de cada fio são essenciais para o sucesso da instalação.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16285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0DB791-E8D5-48FA-4A9A-F4E3CE6F7F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95A28D85-780C-D950-C60F-7A608406E4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50D5F120-1CE1-1EDB-DC31-BACFC1E3D8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 conexão dos cabos deve seguir um esquema específico para garantir que os interruptores funcionem de forma integrada. A sequência de conexão e a identificação correta de cada fio são essenciais para o sucesso da instalação.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D33C23-4418-822C-B0F8-2857B4D144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8049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Após a instalação, é crucial testar o sistema para garantir que tudo esteja funcionando como esperado. Verifique cada interruptor individualmente e certifique-se de que a iluminação responde corretamente às ações.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69312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Instalar uma ligação three way pode ser desafiador, mas algumas dicas úteis podem facilitar o processo. Vamos discutir como identificar os fios corretamente, evitar erros comuns e solucionar problemas que possam surgir.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91302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Identificar os fios é fundamental para uma instalação bem-sucedida. Utilize um multímetro para verificar a continuidade e a tensão, assegurando que os fios estejam conectados conforme os esquemas. Anote sempre as cores dos fios para referência.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56337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Erros na instalação podem causar falhas no sistema ou riscos de segurança. Vamos revisar alguns dos erros mais comuns, como confundir os fios de fase e neutro, e como evitar esses problemas durante a instalação.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75961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Caso enfrente problemas após a instalação, é importante saber como solucioná-los. Verifique as conexões, teste os interruptores e use o multímetro para diagnosticar falhas. Muitas vezes, pequenos ajustes podem resolver questões rapidamente.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3901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Começaremos com uma introdução ao conceito de ligação three way, explicando o que é, quando e por que utilizá-la, e suas vantagens. Em seguida, falaremos sobre os componentes necessários, o processo de instalação e daremos dicas para facilitar esse trabalho. Por fim, apresentaremos projetos e ideias para aplicar essa ligação de forma criativa.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01271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 ligação three way é uma solução prática e versátil para o controle de iluminação em diversos ambientes. Com as informações e dicas fornecidas nesta apresentação, você está pronto para realizar instalações eficientes e explorar projetos criativos que transformam seus espaços.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9194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 ligação three way permite controlar uma mesma lâmpada ou conjunto de lâmpadas de dois locais diferentes, proporcionando maior comodidade e flexibilidade na iluminação. Agora, vamos aprofundar o que é exatamente essa ligação e quando é mais indicada.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596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 ligação three way é um arranjo elétrico que utiliza dois interruptores para controlar uma única fonte de luz. Ao acionar qualquer um dos interruptores, a luz pode ser ligada ou desligada, oferecendo praticidade em locais como corredores e escadas.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7199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Esse tipo de ligação é ideal em situações em que é necessário controlar a iluminação de diferentes pontos, como em entradas, longos corredores, ou grandes salas. A praticidade e a economia energética são razões importantes para sua adoção.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4233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As vantagens incluem maior conforto ao controlar a iluminação, redução de custos com energia elétrica e a possibilidade de criar ambientes multifuncionais. Essa ligação é comumente utilizada em residências, escritórios e espaços comerciais.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02928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Para realizar uma instalação de ligação three way, é fundamental entender os componentes que você precisará. Vamos discutir sobre os interruptores, fios e cabos, e as ferramentas necessárias para garantir uma instalação segura e eficaz.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0778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Os interruptores three way têm terminais específicos para conectar os fios que permitem a troca de controle da luz. É importante escolher modelos de boa qualidade para garantir a segurança e durabilidade da instalação.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05272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Os fios utilizados em ligações three way devem ser adequados à carga elétrica do circuito. Cabos de 1,5 mm² são geralmente suficientes para a maioria das instalações de iluminação, mas é importante sempre verificar as especificações.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947F-C5FC-49DC-BDB3-EE5D518768CF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6803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69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66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239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61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109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278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584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70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631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758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475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650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A32057F-F015-B1B2-4E3E-2307F8EFC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8FAE03-2BCC-93A3-7DD3-1AF5B4FC8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>
            <a:normAutofit/>
          </a:bodyPr>
          <a:lstStyle/>
          <a:p>
            <a:pPr algn="l"/>
            <a:r>
              <a:rPr lang="pt-BR" sz="3800" dirty="0">
                <a:solidFill>
                  <a:schemeClr val="bg1"/>
                </a:solidFill>
              </a:rPr>
              <a:t>Descomplicando a Ligação </a:t>
            </a:r>
            <a:r>
              <a:rPr lang="pt-BR" sz="3800" dirty="0" err="1">
                <a:solidFill>
                  <a:schemeClr val="bg1"/>
                </a:solidFill>
              </a:rPr>
              <a:t>Three</a:t>
            </a:r>
            <a:r>
              <a:rPr lang="pt-BR" sz="3800" dirty="0">
                <a:solidFill>
                  <a:schemeClr val="bg1"/>
                </a:solidFill>
              </a:rPr>
              <a:t> Way em Circuitos de Iluminação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520A87-2B30-EB83-7740-ADE726351F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7"/>
            <a:ext cx="4206240" cy="1184584"/>
          </a:xfrm>
        </p:spPr>
        <p:txBody>
          <a:bodyPr>
            <a:normAutofit/>
          </a:bodyPr>
          <a:lstStyle/>
          <a:p>
            <a:pPr algn="l"/>
            <a:r>
              <a:rPr lang="pt-BR" dirty="0">
                <a:solidFill>
                  <a:schemeClr val="bg1"/>
                </a:solidFill>
              </a:rPr>
              <a:t>Entenda as vantagens e como instalar circuitos de iluminação</a:t>
            </a:r>
          </a:p>
        </p:txBody>
      </p:sp>
      <p:pic>
        <p:nvPicPr>
          <p:cNvPr id="8" name="Imagem 7" descr="Homem em pé com chapéu&#10;&#10;Descrição gerada automaticamente">
            <a:extLst>
              <a:ext uri="{FF2B5EF4-FFF2-40B4-BE49-F238E27FC236}">
                <a16:creationId xmlns:a16="http://schemas.microsoft.com/office/drawing/2014/main" id="{5F3897F6-2FE9-B531-3FB7-1856A8838F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24" r="1"/>
          <a:stretch/>
        </p:blipFill>
        <p:spPr>
          <a:xfrm>
            <a:off x="341719" y="757711"/>
            <a:ext cx="6485459" cy="5078889"/>
          </a:xfrm>
          <a:prstGeom prst="rect">
            <a:avLst/>
          </a:prstGeom>
          <a:ln>
            <a:solidFill>
              <a:schemeClr val="tx2"/>
            </a:solidFill>
          </a:ln>
          <a:effectLst>
            <a:softEdge rad="127000"/>
          </a:effectLst>
        </p:spPr>
      </p:pic>
      <p:sp>
        <p:nvSpPr>
          <p:cNvPr id="10" name="Subtítulo 2">
            <a:extLst>
              <a:ext uri="{FF2B5EF4-FFF2-40B4-BE49-F238E27FC236}">
                <a16:creationId xmlns:a16="http://schemas.microsoft.com/office/drawing/2014/main" id="{E2ECD937-8A7E-FCB0-8123-635D44C6B1A8}"/>
              </a:ext>
            </a:extLst>
          </p:cNvPr>
          <p:cNvSpPr txBox="1">
            <a:spLocks/>
          </p:cNvSpPr>
          <p:nvPr/>
        </p:nvSpPr>
        <p:spPr>
          <a:xfrm>
            <a:off x="5160067" y="6142993"/>
            <a:ext cx="1871865" cy="408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Victor S. Sales</a:t>
            </a:r>
          </a:p>
        </p:txBody>
      </p:sp>
    </p:spTree>
    <p:extLst>
      <p:ext uri="{BB962C8B-B14F-4D97-AF65-F5344CB8AC3E}">
        <p14:creationId xmlns:p14="http://schemas.microsoft.com/office/powerpoint/2010/main" val="56057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1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1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/>
      <p:bldP spid="10" grpId="0" build="p"/>
      <p:bldP spid="10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0">
            <a:extLst>
              <a:ext uri="{FF2B5EF4-FFF2-40B4-BE49-F238E27FC236}">
                <a16:creationId xmlns:a16="http://schemas.microsoft.com/office/drawing/2014/main" id="{BA2AFC67-0973-EC0D-F14E-710D701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Quais são as Ferramentas Essenciais para Eletricista?">
            <a:extLst>
              <a:ext uri="{FF2B5EF4-FFF2-40B4-BE49-F238E27FC236}">
                <a16:creationId xmlns:a16="http://schemas.microsoft.com/office/drawing/2014/main" id="{2853F464-E211-DF22-542F-94DCA74BB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3" r="8986"/>
          <a:stretch/>
        </p:blipFill>
        <p:spPr bwMode="auto">
          <a:xfrm>
            <a:off x="4752550" y="10"/>
            <a:ext cx="743945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EC93AD-F736-7854-8668-DB5A9A245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1" y="603504"/>
            <a:ext cx="3553412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Ferramentas e materiais necessários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C3693BA-3CAF-8638-5D17-033DA73CF1CA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14680" y="2212848"/>
            <a:ext cx="3553413" cy="412242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2500"/>
              </a:spcBef>
              <a:buNone/>
            </a:pPr>
            <a:r>
              <a:rPr lang="pt-BR" sz="1000" b="1"/>
              <a:t>Alicates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pt-BR" sz="1000"/>
              <a:t>Os alicates são fundamentais para apertar, cortar e dobrar fios durante a instalação elétrica, garantindo conexões seguras.</a:t>
            </a:r>
          </a:p>
          <a:p>
            <a:pPr marL="0" indent="0">
              <a:lnSpc>
                <a:spcPct val="110000"/>
              </a:lnSpc>
              <a:spcBef>
                <a:spcPts val="2500"/>
              </a:spcBef>
              <a:buNone/>
            </a:pPr>
            <a:r>
              <a:rPr lang="pt-BR" sz="1000" b="1"/>
              <a:t>Chaves de Fenda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pt-BR" sz="1000"/>
              <a:t>As chaves de fenda são essenciais para apertar e soltar parafusos, permitindo a montagem e desmontagem de componentes elétricos.</a:t>
            </a:r>
          </a:p>
          <a:p>
            <a:pPr marL="0" indent="0">
              <a:lnSpc>
                <a:spcPct val="110000"/>
              </a:lnSpc>
              <a:spcBef>
                <a:spcPts val="2500"/>
              </a:spcBef>
              <a:buNone/>
            </a:pPr>
            <a:r>
              <a:rPr lang="pt-BR" sz="1000" b="1"/>
              <a:t>Fita Isolante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pt-BR" sz="1000"/>
              <a:t>A fita isolante é crucial para proteger conexões elétricas, evitando curtos-circuitos e garantindo segurança durante a instalação.</a:t>
            </a:r>
          </a:p>
          <a:p>
            <a:pPr marL="0" indent="0">
              <a:lnSpc>
                <a:spcPct val="110000"/>
              </a:lnSpc>
              <a:spcBef>
                <a:spcPts val="2500"/>
              </a:spcBef>
              <a:buNone/>
            </a:pPr>
            <a:r>
              <a:rPr lang="pt-BR" sz="1000" b="1"/>
              <a:t>Multímetro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pt-BR" sz="1000"/>
              <a:t>Um multímetro é uma ferramenta vital para medir tensão, corrente e resistência, garantindo que as instalações estejam corretas e seguras.</a:t>
            </a:r>
          </a:p>
        </p:txBody>
      </p:sp>
    </p:spTree>
    <p:extLst>
      <p:ext uri="{BB962C8B-B14F-4D97-AF65-F5344CB8AC3E}">
        <p14:creationId xmlns:p14="http://schemas.microsoft.com/office/powerpoint/2010/main" val="38021999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3E8498D-DA8F-EF6C-5420-F153D4979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56EF118-09B4-CA1C-7EFA-FDC90444C8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091" y="1814321"/>
            <a:ext cx="7772400" cy="4560920"/>
          </a:xfrm>
        </p:spPr>
        <p:txBody>
          <a:bodyPr anchor="b">
            <a:normAutofit/>
          </a:bodyPr>
          <a:lstStyle/>
          <a:p>
            <a:pPr algn="l"/>
            <a:r>
              <a:rPr lang="pt-BR" sz="7400"/>
              <a:t>Passo a passo para a instalação</a:t>
            </a:r>
          </a:p>
        </p:txBody>
      </p:sp>
    </p:spTree>
    <p:extLst>
      <p:ext uri="{BB962C8B-B14F-4D97-AF65-F5344CB8AC3E}">
        <p14:creationId xmlns:p14="http://schemas.microsoft.com/office/powerpoint/2010/main" val="1920988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ACA6F80-D392-A64E-3CF8-F28F1CCE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5" name="Espaço Reservado para Conteúdo 4" descr="Ferramentas de trabalho de construção">
            <a:extLst>
              <a:ext uri="{FF2B5EF4-FFF2-40B4-BE49-F238E27FC236}">
                <a16:creationId xmlns:a16="http://schemas.microsoft.com/office/drawing/2014/main" id="{6E1CC1D4-59A8-42DE-A0ED-F380E33FF7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5738" r="11505" b="-1"/>
          <a:stretch/>
        </p:blipFill>
        <p:spPr>
          <a:xfrm>
            <a:off x="731521" y="2011679"/>
            <a:ext cx="4684352" cy="429768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A057157-F38F-1090-0B7B-5322028BC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9" y="548641"/>
            <a:ext cx="4779572" cy="1298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Planejamento e segurança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470233B-0350-6044-F75E-A6227F157993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030551" y="548638"/>
            <a:ext cx="5546770" cy="5760721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Importância do Planejamento</a:t>
            </a:r>
          </a:p>
          <a:p>
            <a:pPr marL="0" lvl="1" indent="0">
              <a:buNone/>
            </a:pPr>
            <a:r>
              <a:rPr lang="pt-BR" sz="1400"/>
              <a:t>Antes de qualquer instalação elétrica, o planejamento cuidadoso é essencial para garantir um trabalho seguro e eficiente.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Desligamento da Energia</a:t>
            </a:r>
          </a:p>
          <a:p>
            <a:pPr marL="0" lvl="1" indent="0">
              <a:buNone/>
            </a:pPr>
            <a:r>
              <a:rPr lang="pt-BR" sz="1400"/>
              <a:t>Desligar a energia elétrica é uma medida crucial para evitar acidentes durante a instalação elétrica.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Uso de Equipamento de Proteção</a:t>
            </a:r>
          </a:p>
          <a:p>
            <a:pPr marL="0" lvl="1" indent="0">
              <a:buNone/>
            </a:pPr>
            <a:r>
              <a:rPr lang="pt-BR" sz="1400"/>
              <a:t>O uso de equipamento de proteção adequado é fundamental para garantir a segurança ao trabalhar com eletricidade.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Verificação de Circuitos</a:t>
            </a:r>
          </a:p>
          <a:p>
            <a:pPr marL="0" lvl="1" indent="0">
              <a:buNone/>
            </a:pPr>
            <a:r>
              <a:rPr lang="pt-BR" sz="1400"/>
              <a:t>Verificar os circuitos antes de iniciar o trabalho é essencial para prevenir choques elétricos e garantir a segurança.</a:t>
            </a:r>
          </a:p>
        </p:txBody>
      </p:sp>
    </p:spTree>
    <p:extLst>
      <p:ext uri="{BB962C8B-B14F-4D97-AF65-F5344CB8AC3E}">
        <p14:creationId xmlns:p14="http://schemas.microsoft.com/office/powerpoint/2010/main" val="8647048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Protoboard eletrônico">
            <a:extLst>
              <a:ext uri="{FF2B5EF4-FFF2-40B4-BE49-F238E27FC236}">
                <a16:creationId xmlns:a16="http://schemas.microsoft.com/office/drawing/2014/main" id="{F585EA2E-1F94-4139-AD6B-A4F2468C1AB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9052" r="43777" b="-1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2210D3D-B1A2-F0C9-ADC2-339ECE5A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5"/>
            <a:ext cx="6035040" cy="15299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Conectando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os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cabos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corretamente</a:t>
            </a:r>
            <a:endParaRPr 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EC14526-E81F-C755-BA2D-E2B82CA40F22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12648" y="2212848"/>
            <a:ext cx="6035040" cy="4096512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 dirty="0"/>
              <a:t>Importância do Esquema de Conexão</a:t>
            </a:r>
          </a:p>
          <a:p>
            <a:pPr marL="0" lvl="1" indent="0">
              <a:buNone/>
            </a:pPr>
            <a:r>
              <a:rPr lang="pt-BR" sz="1400" dirty="0"/>
              <a:t>Seguir um esquema específico para a conexão dos cabos é crucial para garantir a funcionalidade correta dos interruptores.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 dirty="0"/>
              <a:t>Identificação Correta dos Fios</a:t>
            </a:r>
          </a:p>
          <a:p>
            <a:pPr marL="0" lvl="1" indent="0">
              <a:buNone/>
            </a:pPr>
            <a:r>
              <a:rPr lang="pt-BR" sz="1400" dirty="0"/>
              <a:t>A identificação precisa de cada fio é essencial para evitar falhas na instalação e garantir segurança.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 dirty="0"/>
              <a:t>Sucesso da Instalação</a:t>
            </a:r>
          </a:p>
          <a:p>
            <a:pPr marL="0" lvl="1" indent="0">
              <a:buNone/>
            </a:pPr>
            <a:r>
              <a:rPr lang="pt-BR" sz="1400" dirty="0"/>
              <a:t>A sequência de conexão correta é fundamental para o sucesso da instalação elétrica e a operação integrada dos dispositivos.</a:t>
            </a:r>
          </a:p>
        </p:txBody>
      </p:sp>
    </p:spTree>
    <p:extLst>
      <p:ext uri="{BB962C8B-B14F-4D97-AF65-F5344CB8AC3E}">
        <p14:creationId xmlns:p14="http://schemas.microsoft.com/office/powerpoint/2010/main" val="35091515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06D789-B166-4BE6-E284-1FC5A661E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C7B102-771D-A9AB-3094-AF79E92A1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217281"/>
            <a:ext cx="4621553" cy="6803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 dirty="0" err="1"/>
              <a:t>Mãos</a:t>
            </a:r>
            <a:r>
              <a:rPr lang="en-US" sz="3300" dirty="0"/>
              <a:t> </a:t>
            </a:r>
            <a:r>
              <a:rPr lang="en-US" sz="3300" dirty="0" err="1"/>
              <a:t>na</a:t>
            </a:r>
            <a:r>
              <a:rPr lang="en-US" sz="3300" dirty="0"/>
              <a:t> </a:t>
            </a:r>
            <a:r>
              <a:rPr lang="en-US" sz="3300" dirty="0" err="1"/>
              <a:t>massa</a:t>
            </a:r>
            <a:endParaRPr lang="en-US" sz="33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0D6B741-91C2-D033-3EFF-844AE147DE70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12648" y="987106"/>
            <a:ext cx="4621553" cy="540386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BR" sz="1100" b="1" dirty="0"/>
              <a:t>1. Prepare o ambiente:</a:t>
            </a:r>
          </a:p>
          <a:p>
            <a:r>
              <a:rPr lang="pt-BR" sz="1100" dirty="0"/>
              <a:t>Certifique-se de desligar a energia elétrica no quadro de distribuição antes de iniciar.</a:t>
            </a:r>
          </a:p>
          <a:p>
            <a:r>
              <a:rPr lang="pt-BR" sz="1100" dirty="0"/>
              <a:t>Tenha cuidado com fios desencapados e use ferramentas adequadas.</a:t>
            </a:r>
          </a:p>
          <a:p>
            <a:pPr marL="0" indent="0">
              <a:buNone/>
            </a:pPr>
            <a:r>
              <a:rPr lang="pt-BR" sz="1100" b="1" dirty="0"/>
              <a:t>2. Instale os soquetes das lâmpadas:</a:t>
            </a:r>
          </a:p>
          <a:p>
            <a:r>
              <a:rPr lang="pt-BR" sz="1100" dirty="0"/>
              <a:t>Fixe os soquetes no local desejado (teto ou parede).</a:t>
            </a:r>
          </a:p>
          <a:p>
            <a:pPr marL="0" indent="0">
              <a:buNone/>
            </a:pPr>
            <a:r>
              <a:rPr lang="pt-BR" sz="1100" b="1" dirty="0"/>
              <a:t>3. Faça as conexões da fase:</a:t>
            </a:r>
          </a:p>
          <a:p>
            <a:r>
              <a:rPr lang="pt-BR" sz="1100" dirty="0"/>
              <a:t>Conecte o fio da </a:t>
            </a:r>
            <a:r>
              <a:rPr lang="pt-BR" sz="1100" b="1" dirty="0"/>
              <a:t>fase (L)</a:t>
            </a:r>
            <a:r>
              <a:rPr lang="pt-BR" sz="1100" dirty="0"/>
              <a:t> ao primeiro interruptor </a:t>
            </a:r>
            <a:r>
              <a:rPr lang="pt-BR" sz="1100" dirty="0" err="1"/>
              <a:t>three</a:t>
            </a:r>
            <a:r>
              <a:rPr lang="pt-BR" sz="1100" dirty="0"/>
              <a:t> </a:t>
            </a:r>
            <a:r>
              <a:rPr lang="pt-BR" sz="1100" dirty="0" err="1"/>
              <a:t>way</a:t>
            </a:r>
            <a:r>
              <a:rPr lang="pt-BR" sz="1100" dirty="0"/>
              <a:t>.</a:t>
            </a:r>
          </a:p>
          <a:p>
            <a:r>
              <a:rPr lang="pt-BR" sz="1100" dirty="0"/>
              <a:t>Em seguida conecte os fios de retorno entre os interruptores </a:t>
            </a:r>
            <a:r>
              <a:rPr lang="pt-BR" sz="1100" dirty="0" err="1"/>
              <a:t>three</a:t>
            </a:r>
            <a:r>
              <a:rPr lang="pt-BR" sz="1100" dirty="0"/>
              <a:t> </a:t>
            </a:r>
            <a:r>
              <a:rPr lang="pt-BR" sz="1100" dirty="0" err="1"/>
              <a:t>way</a:t>
            </a:r>
            <a:r>
              <a:rPr lang="pt-BR" sz="1100" dirty="0"/>
              <a:t>.</a:t>
            </a:r>
          </a:p>
          <a:p>
            <a:r>
              <a:rPr lang="pt-BR" sz="1100" dirty="0"/>
              <a:t>Do último interruptor </a:t>
            </a:r>
            <a:r>
              <a:rPr lang="pt-BR" sz="1100" dirty="0" err="1"/>
              <a:t>three</a:t>
            </a:r>
            <a:r>
              <a:rPr lang="pt-BR" sz="1100" dirty="0"/>
              <a:t> </a:t>
            </a:r>
            <a:r>
              <a:rPr lang="pt-BR" sz="1100" dirty="0" err="1"/>
              <a:t>way</a:t>
            </a:r>
            <a:r>
              <a:rPr lang="pt-BR" sz="1100" dirty="0"/>
              <a:t>, puxe um fio até o terminal da </a:t>
            </a:r>
            <a:r>
              <a:rPr lang="pt-BR" sz="1100" b="1" dirty="0"/>
              <a:t>primeira lâmpada</a:t>
            </a:r>
            <a:r>
              <a:rPr lang="pt-BR" sz="1100" dirty="0"/>
              <a:t>.</a:t>
            </a:r>
          </a:p>
          <a:p>
            <a:r>
              <a:rPr lang="pt-BR" sz="1100" dirty="0"/>
              <a:t>Em paralelo, conecte outro fio do mesmo ponto da </a:t>
            </a:r>
            <a:r>
              <a:rPr lang="pt-BR" sz="1100" b="1" dirty="0"/>
              <a:t>fase</a:t>
            </a:r>
            <a:r>
              <a:rPr lang="pt-BR" sz="1100" dirty="0"/>
              <a:t> para a </a:t>
            </a:r>
            <a:r>
              <a:rPr lang="pt-BR" sz="1100" b="1" dirty="0"/>
              <a:t>segunda lâmpada</a:t>
            </a:r>
            <a:r>
              <a:rPr lang="pt-BR" sz="1100" dirty="0"/>
              <a:t>, e assim por diante.</a:t>
            </a:r>
          </a:p>
          <a:p>
            <a:pPr marL="0" indent="0">
              <a:buNone/>
            </a:pPr>
            <a:r>
              <a:rPr lang="pt-BR" sz="1100" b="1" dirty="0"/>
              <a:t>4. Faça as conexões do neutro:</a:t>
            </a:r>
          </a:p>
          <a:p>
            <a:r>
              <a:rPr lang="pt-BR" sz="1100" dirty="0"/>
              <a:t>Conecte o fio do </a:t>
            </a:r>
            <a:r>
              <a:rPr lang="pt-BR" sz="1100" b="1" dirty="0"/>
              <a:t>neutro (N)</a:t>
            </a:r>
            <a:r>
              <a:rPr lang="pt-BR" sz="1100" dirty="0"/>
              <a:t> diretamente a um terminal de cada lâmpada.</a:t>
            </a:r>
          </a:p>
          <a:p>
            <a:r>
              <a:rPr lang="pt-BR" sz="1100" dirty="0"/>
              <a:t>Para isso, use conectores para dividir o fio do neutro e criar ramificações.</a:t>
            </a:r>
          </a:p>
          <a:p>
            <a:pPr marL="0" indent="0">
              <a:buNone/>
            </a:pPr>
            <a:r>
              <a:rPr lang="pt-BR" sz="1100" b="1" dirty="0"/>
              <a:t>5. Cheque as conexões:</a:t>
            </a:r>
          </a:p>
          <a:p>
            <a:r>
              <a:rPr lang="pt-BR" sz="1100" dirty="0"/>
              <a:t>Certifique-se de que todos os fios estão bem conectados e isolados para evitar </a:t>
            </a:r>
            <a:r>
              <a:rPr lang="pt-BR" sz="1100" dirty="0" err="1"/>
              <a:t>curto-circuitos</a:t>
            </a:r>
            <a:r>
              <a:rPr lang="pt-BR" sz="1100" dirty="0"/>
              <a:t>.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10BC5831-EE94-2BBF-EE7C-615635C14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3274" y="697175"/>
            <a:ext cx="5837780" cy="299186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50" name="Picture 2" descr="Como Instalar o Interruptor Paralelo (Three Way) e o ...">
            <a:extLst>
              <a:ext uri="{FF2B5EF4-FFF2-40B4-BE49-F238E27FC236}">
                <a16:creationId xmlns:a16="http://schemas.microsoft.com/office/drawing/2014/main" id="{FD6C1B1D-9118-093B-83B9-CE1465B79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801" y="4386212"/>
            <a:ext cx="3937009" cy="176977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51788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Eletricista, usando capacete de proteção, óculos e colete reflexivo testando a tensão no canteiro de obras.">
            <a:extLst>
              <a:ext uri="{FF2B5EF4-FFF2-40B4-BE49-F238E27FC236}">
                <a16:creationId xmlns:a16="http://schemas.microsoft.com/office/drawing/2014/main" id="{983F6678-3225-461F-9244-3E399B493D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5828" r="36378" b="-1"/>
          <a:stretch/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FD093D-7CD5-6E67-B4DD-C7CAC4B69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7" y="603504"/>
            <a:ext cx="591616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Teste e verificação final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FAFC303-738D-FB46-C857-CE9504BABE3A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568537" y="2214282"/>
            <a:ext cx="5916168" cy="4095078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Importância do Teste</a:t>
            </a:r>
          </a:p>
          <a:p>
            <a:pPr marL="0" lvl="1" indent="0">
              <a:buNone/>
            </a:pPr>
            <a:r>
              <a:rPr lang="pt-BR" sz="1400"/>
              <a:t>Testar o sistema após a instalação é crucial para garantir a funcionalidade correta e a segurança do sistema.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Verificação de Interruptores</a:t>
            </a:r>
          </a:p>
          <a:p>
            <a:pPr marL="0" lvl="1" indent="0">
              <a:buNone/>
            </a:pPr>
            <a:r>
              <a:rPr lang="pt-BR" sz="1400"/>
              <a:t>Verifique cada interruptor individualmente para assegurar que estejam funcionando como esperado e controlando a iluminação.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Iluminação e Resposta</a:t>
            </a:r>
          </a:p>
          <a:p>
            <a:pPr marL="0" lvl="1" indent="0">
              <a:buNone/>
            </a:pPr>
            <a:r>
              <a:rPr lang="pt-BR" sz="1400"/>
              <a:t>Certifique-se de que a iluminação responde corretamente às ações para confirmar que o sistema está operando adequadamente.</a:t>
            </a:r>
          </a:p>
        </p:txBody>
      </p:sp>
    </p:spTree>
    <p:extLst>
      <p:ext uri="{BB962C8B-B14F-4D97-AF65-F5344CB8AC3E}">
        <p14:creationId xmlns:p14="http://schemas.microsoft.com/office/powerpoint/2010/main" val="15178863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3E8498D-DA8F-EF6C-5420-F153D4979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DD1D1E0-A827-1663-0576-5EF9EC3AD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091" y="1814321"/>
            <a:ext cx="7772400" cy="4560920"/>
          </a:xfrm>
        </p:spPr>
        <p:txBody>
          <a:bodyPr anchor="b">
            <a:normAutofit/>
          </a:bodyPr>
          <a:lstStyle/>
          <a:p>
            <a:pPr algn="l"/>
            <a:r>
              <a:rPr lang="pt-BR" sz="7400"/>
              <a:t>Dicas e truques para facilitar o processo</a:t>
            </a:r>
          </a:p>
        </p:txBody>
      </p:sp>
    </p:spTree>
    <p:extLst>
      <p:ext uri="{BB962C8B-B14F-4D97-AF65-F5344CB8AC3E}">
        <p14:creationId xmlns:p14="http://schemas.microsoft.com/office/powerpoint/2010/main" val="42336335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Tiro de um voltímetro portátil e sondas de toque com equipamento eletrônico ao fundo.">
            <a:extLst>
              <a:ext uri="{FF2B5EF4-FFF2-40B4-BE49-F238E27FC236}">
                <a16:creationId xmlns:a16="http://schemas.microsoft.com/office/drawing/2014/main" id="{4289422D-AACF-4460-BEB8-108749C76B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32987" r="22263"/>
          <a:stretch/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687603D-4CF7-A9BD-9D76-848D9BD04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7" y="603504"/>
            <a:ext cx="591616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Como identificar os fios corretamente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1E6EE3-D217-B71F-C44B-558F4D587F8B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568537" y="2214282"/>
            <a:ext cx="5916168" cy="4095078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Importância da Identificação de Fios</a:t>
            </a:r>
          </a:p>
          <a:p>
            <a:pPr marL="0" lvl="1" indent="0">
              <a:buNone/>
            </a:pPr>
            <a:r>
              <a:rPr lang="pt-BR" sz="1400"/>
              <a:t>Identificar os fios corretamente é crucial para garantir uma instalação elétrica segura e eficiente, prevenindo erros de conexão.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Uso de Multímetro</a:t>
            </a:r>
          </a:p>
          <a:p>
            <a:pPr marL="0" lvl="1" indent="0">
              <a:buNone/>
            </a:pPr>
            <a:r>
              <a:rPr lang="pt-BR" sz="1400"/>
              <a:t>Utilize um multímetro para verificar continuidade e tensão, assegurando que cada fio está conectado corretamente e em conformidade com os esquemas.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Anotação de Cores</a:t>
            </a:r>
          </a:p>
          <a:p>
            <a:pPr marL="0" lvl="1" indent="0">
              <a:buNone/>
            </a:pPr>
            <a:r>
              <a:rPr lang="pt-BR" sz="1400"/>
              <a:t>Anote sempre as cores dos fios e suas funções para referência futura, facilitando manutenções e diagnósticos.</a:t>
            </a:r>
          </a:p>
        </p:txBody>
      </p:sp>
    </p:spTree>
    <p:extLst>
      <p:ext uri="{BB962C8B-B14F-4D97-AF65-F5344CB8AC3E}">
        <p14:creationId xmlns:p14="http://schemas.microsoft.com/office/powerpoint/2010/main" val="285324341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Exterminador profissional trabalhando para controle de pragas.">
            <a:extLst>
              <a:ext uri="{FF2B5EF4-FFF2-40B4-BE49-F238E27FC236}">
                <a16:creationId xmlns:a16="http://schemas.microsoft.com/office/drawing/2014/main" id="{23A2D3F1-76A2-4624-A24B-6EBDF20D317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9272" r="29176" b="-2"/>
          <a:stretch/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8AAF89A-08AF-5B33-66CE-AFD983B25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7" y="603504"/>
            <a:ext cx="591616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Evitando erros comuns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F8A51D4-5129-19AF-8070-3F6469F5D8BD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568537" y="2214282"/>
            <a:ext cx="5916168" cy="4095078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Confusão de Fios</a:t>
            </a:r>
          </a:p>
          <a:p>
            <a:pPr marL="0" lvl="1" indent="0">
              <a:buNone/>
            </a:pPr>
            <a:r>
              <a:rPr lang="pt-BR" sz="1400"/>
              <a:t>Um dos erros mais comuns é confundir os fios de fase e neutro, o que pode levar a falhas no sistema.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Falhas no Sistema</a:t>
            </a:r>
          </a:p>
          <a:p>
            <a:pPr marL="0" lvl="1" indent="0">
              <a:buNone/>
            </a:pPr>
            <a:r>
              <a:rPr lang="pt-BR" sz="1400"/>
              <a:t>Erros na instalação podem resultar em falhas no sistema, comprometendo a funcionalidade e a segurança.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Riscos de Segurança</a:t>
            </a:r>
          </a:p>
          <a:p>
            <a:pPr marL="0" lvl="1" indent="0">
              <a:buNone/>
            </a:pPr>
            <a:r>
              <a:rPr lang="pt-BR" sz="1400"/>
              <a:t>Instalações incorretas podem representar riscos de segurança, incluindo incêndios e choques elétricos.</a:t>
            </a:r>
          </a:p>
        </p:txBody>
      </p:sp>
    </p:spTree>
    <p:extLst>
      <p:ext uri="{BB962C8B-B14F-4D97-AF65-F5344CB8AC3E}">
        <p14:creationId xmlns:p14="http://schemas.microsoft.com/office/powerpoint/2010/main" val="35379514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ACA6F80-D392-A64E-3CF8-F28F1CCE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5" name="Espaço Reservado para Conteúdo 4" descr="Fios coloridos">
            <a:extLst>
              <a:ext uri="{FF2B5EF4-FFF2-40B4-BE49-F238E27FC236}">
                <a16:creationId xmlns:a16="http://schemas.microsoft.com/office/drawing/2014/main" id="{A1AE84BE-FB23-4EE1-8285-A2522A42845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7781" r="19817" b="-1"/>
          <a:stretch/>
        </p:blipFill>
        <p:spPr>
          <a:xfrm>
            <a:off x="731521" y="2011679"/>
            <a:ext cx="4684352" cy="429768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E0FDC13-C5A9-0B75-41C4-FF46D75F6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9" y="548641"/>
            <a:ext cx="4779572" cy="1298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Solucionando problemas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6F13EC8-A67D-4584-6ADF-5D069C6D2D0F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030551" y="548638"/>
            <a:ext cx="5546770" cy="5760721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Verificação de Conexões</a:t>
            </a:r>
          </a:p>
          <a:p>
            <a:pPr marL="0" lvl="1" indent="0">
              <a:buNone/>
            </a:pPr>
            <a:r>
              <a:rPr lang="pt-BR" sz="1400"/>
              <a:t>Verifique as conexões para garantir que todos os fios estejam bem conectados e não apresentem falhas. Isso é crucial para o funcionamento correto do sistema.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Testar Interruptores</a:t>
            </a:r>
          </a:p>
          <a:p>
            <a:pPr marL="0" lvl="1" indent="0">
              <a:buNone/>
            </a:pPr>
            <a:r>
              <a:rPr lang="pt-BR" sz="1400"/>
              <a:t>Teste os interruptores para garantir que estejam funcionando corretamente e que a corrente esteja fluindo como esperado.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Uso do Multímetro</a:t>
            </a:r>
          </a:p>
          <a:p>
            <a:pPr marL="0" lvl="1" indent="0">
              <a:buNone/>
            </a:pPr>
            <a:r>
              <a:rPr lang="pt-BR" sz="1400"/>
              <a:t>Use um multímetro para diagnosticar falhas no sistema elétrico. Essa ferramenta é essencial para identificar problemas de forma precisa.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Pequenos Ajustes</a:t>
            </a:r>
          </a:p>
          <a:p>
            <a:pPr marL="0" lvl="1" indent="0">
              <a:buNone/>
            </a:pPr>
            <a:r>
              <a:rPr lang="pt-BR" sz="1400"/>
              <a:t>Muitas vezes, pequenos ajustes podem resolver questões rapidamente, evitando problemas maiores no futuro.</a:t>
            </a:r>
          </a:p>
        </p:txBody>
      </p:sp>
    </p:spTree>
    <p:extLst>
      <p:ext uri="{BB962C8B-B14F-4D97-AF65-F5344CB8AC3E}">
        <p14:creationId xmlns:p14="http://schemas.microsoft.com/office/powerpoint/2010/main" val="38550797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0CE451-818C-E63D-258B-234B6C543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Ferramentas de trabalho no blueprint">
            <a:extLst>
              <a:ext uri="{FF2B5EF4-FFF2-40B4-BE49-F238E27FC236}">
                <a16:creationId xmlns:a16="http://schemas.microsoft.com/office/drawing/2014/main" id="{B1E21CED-2872-4CDC-B3D7-498F5490DA0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37968" r="-2" b="-2"/>
          <a:stretch/>
        </p:blipFill>
        <p:spPr>
          <a:xfrm>
            <a:off x="5818632" y="-1"/>
            <a:ext cx="6373368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CC01B13-04D5-9CF5-69B0-6061B8A40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0" y="603504"/>
            <a:ext cx="436168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Tópicos a serem abordados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C73B6D6-28A4-0454-DC78-23D383D46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4679" y="2212848"/>
            <a:ext cx="4361688" cy="40965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 err="1"/>
              <a:t>Introdução</a:t>
            </a:r>
            <a:r>
              <a:rPr lang="en-US" sz="1800" dirty="0"/>
              <a:t> </a:t>
            </a:r>
            <a:r>
              <a:rPr lang="en-US" sz="1800" dirty="0" err="1"/>
              <a:t>ao</a:t>
            </a:r>
            <a:r>
              <a:rPr lang="en-US" sz="1800" dirty="0"/>
              <a:t> </a:t>
            </a:r>
            <a:r>
              <a:rPr lang="en-US" sz="1800" dirty="0" err="1"/>
              <a:t>conceito</a:t>
            </a:r>
            <a:r>
              <a:rPr lang="en-US" sz="1800" dirty="0"/>
              <a:t> de </a:t>
            </a:r>
            <a:r>
              <a:rPr lang="en-US" sz="1800" dirty="0" err="1"/>
              <a:t>ligação</a:t>
            </a:r>
            <a:r>
              <a:rPr lang="en-US" sz="1800" dirty="0"/>
              <a:t> three way</a:t>
            </a:r>
          </a:p>
          <a:p>
            <a:r>
              <a:rPr lang="en-US" sz="1800" dirty="0" err="1"/>
              <a:t>Componentes</a:t>
            </a:r>
            <a:r>
              <a:rPr lang="en-US" sz="1800" dirty="0"/>
              <a:t> </a:t>
            </a:r>
            <a:r>
              <a:rPr lang="en-US" sz="1800" dirty="0" err="1"/>
              <a:t>necessários</a:t>
            </a:r>
            <a:r>
              <a:rPr lang="en-US" sz="1800" dirty="0"/>
              <a:t> para a </a:t>
            </a:r>
            <a:r>
              <a:rPr lang="en-US" sz="1800" dirty="0" err="1"/>
              <a:t>ligação</a:t>
            </a:r>
            <a:r>
              <a:rPr lang="en-US" sz="1800" dirty="0"/>
              <a:t> three way</a:t>
            </a:r>
          </a:p>
          <a:p>
            <a:r>
              <a:rPr lang="en-US" sz="1800" dirty="0" err="1"/>
              <a:t>Passo</a:t>
            </a:r>
            <a:r>
              <a:rPr lang="en-US" sz="1800" dirty="0"/>
              <a:t> a </a:t>
            </a:r>
            <a:r>
              <a:rPr lang="en-US" sz="1800" dirty="0" err="1"/>
              <a:t>passo</a:t>
            </a:r>
            <a:r>
              <a:rPr lang="en-US" sz="1800" dirty="0"/>
              <a:t> para a </a:t>
            </a:r>
            <a:r>
              <a:rPr lang="en-US" sz="1800" dirty="0" err="1"/>
              <a:t>instalação</a:t>
            </a:r>
            <a:endParaRPr lang="en-US" sz="1800" dirty="0"/>
          </a:p>
          <a:p>
            <a:r>
              <a:rPr lang="en-US" sz="1800" dirty="0" err="1"/>
              <a:t>Dicas</a:t>
            </a:r>
            <a:r>
              <a:rPr lang="en-US" sz="1800" dirty="0"/>
              <a:t> e </a:t>
            </a:r>
            <a:r>
              <a:rPr lang="en-US" sz="1800" dirty="0" err="1"/>
              <a:t>truques</a:t>
            </a:r>
            <a:r>
              <a:rPr lang="en-US" sz="1800" dirty="0"/>
              <a:t> para </a:t>
            </a:r>
            <a:r>
              <a:rPr lang="en-US" sz="1800" dirty="0" err="1"/>
              <a:t>facilitar</a:t>
            </a:r>
            <a:r>
              <a:rPr lang="en-US" sz="1800" dirty="0"/>
              <a:t> o </a:t>
            </a:r>
            <a:r>
              <a:rPr lang="en-US" sz="1800" dirty="0" err="1"/>
              <a:t>processo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148645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6F74C59-445A-9824-B537-A392A6ECE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B950901-31D7-4FAF-F2A8-1BC3991FA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847088"/>
            <a:ext cx="7344336" cy="1133856"/>
          </a:xfrm>
        </p:spPr>
        <p:txBody>
          <a:bodyPr anchor="b">
            <a:normAutofit/>
          </a:bodyPr>
          <a:lstStyle/>
          <a:p>
            <a:r>
              <a:rPr lang="pt-BR" sz="6000"/>
              <a:t>Conclusão</a:t>
            </a:r>
          </a:p>
        </p:txBody>
      </p:sp>
      <p:graphicFrame>
        <p:nvGraphicFramePr>
          <p:cNvPr id="9" name="Espaço Reservado para Conteúdo 2">
            <a:extLst>
              <a:ext uri="{FF2B5EF4-FFF2-40B4-BE49-F238E27FC236}">
                <a16:creationId xmlns:a16="http://schemas.microsoft.com/office/drawing/2014/main" id="{98174A30-0284-B9F9-78EF-DF16BEA47F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8066136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612646" y="3593592"/>
          <a:ext cx="10890504" cy="2512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ubtítulo 2">
            <a:extLst>
              <a:ext uri="{FF2B5EF4-FFF2-40B4-BE49-F238E27FC236}">
                <a16:creationId xmlns:a16="http://schemas.microsoft.com/office/drawing/2014/main" id="{4CC148BF-4AB1-4B49-B6EE-EEC239E058D3}"/>
              </a:ext>
            </a:extLst>
          </p:cNvPr>
          <p:cNvSpPr txBox="1">
            <a:spLocks/>
          </p:cNvSpPr>
          <p:nvPr/>
        </p:nvSpPr>
        <p:spPr>
          <a:xfrm>
            <a:off x="5160067" y="6142993"/>
            <a:ext cx="1871865" cy="408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Victor S. Sales</a:t>
            </a:r>
          </a:p>
        </p:txBody>
      </p:sp>
    </p:spTree>
    <p:extLst>
      <p:ext uri="{BB962C8B-B14F-4D97-AF65-F5344CB8AC3E}">
        <p14:creationId xmlns:p14="http://schemas.microsoft.com/office/powerpoint/2010/main" val="14754557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1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6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3E8498D-DA8F-EF6C-5420-F153D4979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FEEB0C-AFDA-B414-BF0A-F96C12EB9F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091" y="1814321"/>
            <a:ext cx="7772400" cy="4560920"/>
          </a:xfrm>
        </p:spPr>
        <p:txBody>
          <a:bodyPr anchor="b">
            <a:normAutofit/>
          </a:bodyPr>
          <a:lstStyle/>
          <a:p>
            <a:pPr algn="l"/>
            <a:r>
              <a:rPr lang="pt-BR" sz="7400"/>
              <a:t>Introdução ao conceito de ligação three way</a:t>
            </a:r>
          </a:p>
        </p:txBody>
      </p:sp>
    </p:spTree>
    <p:extLst>
      <p:ext uri="{BB962C8B-B14F-4D97-AF65-F5344CB8AC3E}">
        <p14:creationId xmlns:p14="http://schemas.microsoft.com/office/powerpoint/2010/main" val="2229506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tecnologia e dados modernos">
            <a:extLst>
              <a:ext uri="{FF2B5EF4-FFF2-40B4-BE49-F238E27FC236}">
                <a16:creationId xmlns:a16="http://schemas.microsoft.com/office/drawing/2014/main" id="{5ECA9B36-B948-488E-A8E7-4D4A697066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49334" r="10391"/>
          <a:stretch/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86400C7-18B8-4A74-E932-EC7536DB8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7" y="603504"/>
            <a:ext cx="591616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 que é uma ligação three way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DE20D6D-FA56-DA8D-0FC9-88D37D46085F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568537" y="2214282"/>
            <a:ext cx="5916168" cy="4095078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Arranjo Elétrico</a:t>
            </a:r>
          </a:p>
          <a:p>
            <a:pPr marL="0" lvl="1" indent="0">
              <a:buNone/>
            </a:pPr>
            <a:r>
              <a:rPr lang="pt-BR" sz="1400"/>
              <a:t>Uma ligação three way utiliza dois interruptores para controlar uma única fonte de luz, permitindo flexibilidade na iluminação de espaços.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Controle de Luz</a:t>
            </a:r>
          </a:p>
          <a:p>
            <a:pPr marL="0" lvl="1" indent="0">
              <a:buNone/>
            </a:pPr>
            <a:r>
              <a:rPr lang="pt-BR" sz="1400"/>
              <a:t>Com um sistema de três vias, a luz pode ser ligada ou desligada a partir de diferentes localizações, ideal para corredores e escadas.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Praticidade e Conforto</a:t>
            </a:r>
          </a:p>
          <a:p>
            <a:pPr marL="0" lvl="1" indent="0">
              <a:buNone/>
            </a:pPr>
            <a:r>
              <a:rPr lang="pt-BR" sz="1400"/>
              <a:t>Esse tipo de ligação oferece praticidade e conforto ao permitir o controle da iluminação em locais de difícil acesso.</a:t>
            </a:r>
          </a:p>
        </p:txBody>
      </p:sp>
    </p:spTree>
    <p:extLst>
      <p:ext uri="{BB962C8B-B14F-4D97-AF65-F5344CB8AC3E}">
        <p14:creationId xmlns:p14="http://schemas.microsoft.com/office/powerpoint/2010/main" val="19093474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2CC1E4F-F1F0-B945-BE50-C72A7103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2ED1550-CBCA-4BDF-6E92-9A39764F880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067"/>
          <a:stretch/>
        </p:blipFill>
        <p:spPr>
          <a:xfrm>
            <a:off x="1" y="10"/>
            <a:ext cx="6373368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40DD04-55FE-352A-F137-A389D2A9C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015" y="603504"/>
            <a:ext cx="4361689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Quando e por que usar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496CA84-F053-1791-4503-D8D070A428FF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7123017" y="2212848"/>
            <a:ext cx="4361688" cy="409651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2500"/>
              </a:spcBef>
              <a:buNone/>
            </a:pPr>
            <a:r>
              <a:rPr lang="pt-BR" sz="1500" b="1"/>
              <a:t>Controle de Iluminação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pt-BR" sz="1500"/>
              <a:t>Ideal para controlar a iluminação em vários pontos, proporcionando conforto e eficiência em áreas amplas.</a:t>
            </a:r>
          </a:p>
          <a:p>
            <a:pPr marL="0" indent="0">
              <a:lnSpc>
                <a:spcPct val="110000"/>
              </a:lnSpc>
              <a:spcBef>
                <a:spcPts val="2500"/>
              </a:spcBef>
              <a:buNone/>
            </a:pPr>
            <a:r>
              <a:rPr lang="pt-BR" sz="1500" b="1"/>
              <a:t>Praticidade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pt-BR" sz="1500"/>
              <a:t>A praticidade desse tipo de ligação facilita o gerenciamento da iluminação em diferentes ambientes, tornando-o mais acessível.</a:t>
            </a:r>
          </a:p>
          <a:p>
            <a:pPr marL="0" indent="0">
              <a:lnSpc>
                <a:spcPct val="110000"/>
              </a:lnSpc>
              <a:spcBef>
                <a:spcPts val="2500"/>
              </a:spcBef>
              <a:buNone/>
            </a:pPr>
            <a:r>
              <a:rPr lang="pt-BR" sz="1500" b="1"/>
              <a:t>Economia Energética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pt-BR" sz="1500"/>
              <a:t>A adoção de sistemas de controle de iluminação resulta em economia energética significativa, reduzindo custos operacionais.</a:t>
            </a:r>
          </a:p>
        </p:txBody>
      </p:sp>
    </p:spTree>
    <p:extLst>
      <p:ext uri="{BB962C8B-B14F-4D97-AF65-F5344CB8AC3E}">
        <p14:creationId xmlns:p14="http://schemas.microsoft.com/office/powerpoint/2010/main" val="1122657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Fileiras de luzes do sinal do famoso do teatro em um teatro">
            <a:extLst>
              <a:ext uri="{FF2B5EF4-FFF2-40B4-BE49-F238E27FC236}">
                <a16:creationId xmlns:a16="http://schemas.microsoft.com/office/drawing/2014/main" id="{A26CB2BD-C254-4E45-9518-8C4428B3A70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21449" r="31380" b="-1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ED64059-84EB-39B1-DEA2-EF1C102CF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5"/>
            <a:ext cx="6035040" cy="15299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Vantagens e aplicações práticas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59658F3-A3D8-7209-09D1-BA3E3224B3A4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12648" y="2212848"/>
            <a:ext cx="6035040" cy="4096512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Conforto no Controle de Iluminação</a:t>
            </a:r>
          </a:p>
          <a:p>
            <a:pPr marL="0" lvl="1" indent="0">
              <a:buNone/>
            </a:pPr>
            <a:r>
              <a:rPr lang="pt-BR" sz="1400"/>
              <a:t>O controle inteligente da iluminação oferece conforto e conveniência, permitindo ajustes fáceis de acordo com a necessidade do momento.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Redução de Custos de Energia</a:t>
            </a:r>
          </a:p>
          <a:p>
            <a:pPr marL="0" lvl="1" indent="0">
              <a:buNone/>
            </a:pPr>
            <a:r>
              <a:rPr lang="pt-BR" sz="1400"/>
              <a:t>A implementação de sistemas de iluminação eficiente pode resultar em significativa redução de custos com energia elétrica ao longo do tempo.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Ambientes Multifuncionais</a:t>
            </a:r>
          </a:p>
          <a:p>
            <a:pPr marL="0" lvl="1" indent="0">
              <a:buNone/>
            </a:pPr>
            <a:r>
              <a:rPr lang="pt-BR" sz="1400"/>
              <a:t>A flexibilidade na criação de ambientes multifuncionais torna os espaços mais adaptáveis às diversas necessidades de uso, seja em casa ou no trabalho.</a:t>
            </a:r>
          </a:p>
        </p:txBody>
      </p:sp>
    </p:spTree>
    <p:extLst>
      <p:ext uri="{BB962C8B-B14F-4D97-AF65-F5344CB8AC3E}">
        <p14:creationId xmlns:p14="http://schemas.microsoft.com/office/powerpoint/2010/main" val="11201507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3E8498D-DA8F-EF6C-5420-F153D4979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F1D580-4599-4435-F804-36BF333B1D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091" y="1814321"/>
            <a:ext cx="7772400" cy="4560920"/>
          </a:xfrm>
        </p:spPr>
        <p:txBody>
          <a:bodyPr anchor="b">
            <a:normAutofit/>
          </a:bodyPr>
          <a:lstStyle/>
          <a:p>
            <a:pPr algn="l"/>
            <a:r>
              <a:rPr lang="pt-BR" sz="7400"/>
              <a:t>Componentes necessários para a ligação three way</a:t>
            </a:r>
          </a:p>
        </p:txBody>
      </p:sp>
    </p:spTree>
    <p:extLst>
      <p:ext uri="{BB962C8B-B14F-4D97-AF65-F5344CB8AC3E}">
        <p14:creationId xmlns:p14="http://schemas.microsoft.com/office/powerpoint/2010/main" val="1733606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Close-up do cabo do motor automotivo">
            <a:extLst>
              <a:ext uri="{FF2B5EF4-FFF2-40B4-BE49-F238E27FC236}">
                <a16:creationId xmlns:a16="http://schemas.microsoft.com/office/drawing/2014/main" id="{3FBA3EC5-2EE3-436F-A4D3-D68E129CA5D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2425" r="39781" b="-1"/>
          <a:stretch/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B0E2C30-AD2B-4636-9380-6DC65FA2F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7" y="603504"/>
            <a:ext cx="591616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Interruptores three way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F544476-651F-6AAF-A956-51AA270CF76C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568537" y="2214282"/>
            <a:ext cx="5916168" cy="4095078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Funcionamento dos Interruptores</a:t>
            </a:r>
          </a:p>
          <a:p>
            <a:pPr marL="0" lvl="1" indent="0">
              <a:buNone/>
            </a:pPr>
            <a:r>
              <a:rPr lang="pt-BR" sz="1400"/>
              <a:t>Os interruptores three way permitem controlar uma luz de dois locais diferentes, proporcionando conveniência e flexibilidade.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Terminais Específicos</a:t>
            </a:r>
          </a:p>
          <a:p>
            <a:pPr marL="0" lvl="1" indent="0">
              <a:buNone/>
            </a:pPr>
            <a:r>
              <a:rPr lang="pt-BR" sz="1400"/>
              <a:t>Esses interruptores possuem terminais específicos para a conexão dos fios, essenciais para seu funcionamento correto.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Escolha de Modelos</a:t>
            </a:r>
          </a:p>
          <a:p>
            <a:pPr marL="0" lvl="1" indent="0">
              <a:buNone/>
            </a:pPr>
            <a:r>
              <a:rPr lang="pt-BR" sz="1400"/>
              <a:t>É importante escolher interruptores de boa qualidade para garantir segurança e durabilidade na instalação elétrica.</a:t>
            </a:r>
          </a:p>
        </p:txBody>
      </p:sp>
    </p:spTree>
    <p:extLst>
      <p:ext uri="{BB962C8B-B14F-4D97-AF65-F5344CB8AC3E}">
        <p14:creationId xmlns:p14="http://schemas.microsoft.com/office/powerpoint/2010/main" val="6000508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Corda rasgada">
            <a:extLst>
              <a:ext uri="{FF2B5EF4-FFF2-40B4-BE49-F238E27FC236}">
                <a16:creationId xmlns:a16="http://schemas.microsoft.com/office/drawing/2014/main" id="{9F7532AB-64C5-4EE8-89B8-4F7725A516E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27782" r="26215" b="1"/>
          <a:stretch/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C98B1BA-4D07-C9A5-F20F-0C523302B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7" y="603504"/>
            <a:ext cx="591616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Fios e cabos: o que você precisa saber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F190BF9-DDF6-9E13-C208-62A3C85EBF21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568537" y="2214282"/>
            <a:ext cx="5916168" cy="4095078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Adequação dos Fios</a:t>
            </a:r>
          </a:p>
          <a:p>
            <a:pPr marL="0" lvl="1" indent="0">
              <a:buNone/>
            </a:pPr>
            <a:r>
              <a:rPr lang="pt-BR" sz="1400"/>
              <a:t>Os fios utilizados em ligações devem ser adequados à carga elétrica do circuito para garantir a segurança e a eficiência.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Cabos de 1,5 mm²</a:t>
            </a:r>
          </a:p>
          <a:p>
            <a:pPr marL="0" lvl="1" indent="0">
              <a:buNone/>
            </a:pPr>
            <a:r>
              <a:rPr lang="pt-BR" sz="1400"/>
              <a:t>Cabos de 1,5 mm² são geralmente suficientes para instalações de iluminação, mas sempre confira as especificações para cada projeto.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Verificação das Especificações</a:t>
            </a:r>
          </a:p>
          <a:p>
            <a:pPr marL="0" lvl="1" indent="0">
              <a:buNone/>
            </a:pPr>
            <a:r>
              <a:rPr lang="pt-BR" sz="1400"/>
              <a:t>É essencial verificar as especificações dos cabos e fios para garantir a segurança do sistema elétrico.</a:t>
            </a:r>
          </a:p>
        </p:txBody>
      </p:sp>
    </p:spTree>
    <p:extLst>
      <p:ext uri="{BB962C8B-B14F-4D97-AF65-F5344CB8AC3E}">
        <p14:creationId xmlns:p14="http://schemas.microsoft.com/office/powerpoint/2010/main" val="1224797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2096</Words>
  <Application>Microsoft Office PowerPoint</Application>
  <PresentationFormat>Widescreen</PresentationFormat>
  <Paragraphs>164</Paragraphs>
  <Slides>20</Slides>
  <Notes>20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4" baseType="lpstr">
      <vt:lpstr>Aptos</vt:lpstr>
      <vt:lpstr>Arial</vt:lpstr>
      <vt:lpstr>Neue Haas Grotesk Text Pro</vt:lpstr>
      <vt:lpstr>VanillaVTI</vt:lpstr>
      <vt:lpstr>Descomplicando a Ligação Three Way em Circuitos de Iluminação</vt:lpstr>
      <vt:lpstr>Tópicos a serem abordados</vt:lpstr>
      <vt:lpstr>Introdução ao conceito de ligação three way</vt:lpstr>
      <vt:lpstr>O que é uma ligação three way</vt:lpstr>
      <vt:lpstr>Quando e por que usar</vt:lpstr>
      <vt:lpstr>Vantagens e aplicações práticas</vt:lpstr>
      <vt:lpstr>Componentes necessários para a ligação three way</vt:lpstr>
      <vt:lpstr>Interruptores three way</vt:lpstr>
      <vt:lpstr>Fios e cabos: o que você precisa saber</vt:lpstr>
      <vt:lpstr>Ferramentas e materiais necessários</vt:lpstr>
      <vt:lpstr>Passo a passo para a instalação</vt:lpstr>
      <vt:lpstr>Planejamento e segurança</vt:lpstr>
      <vt:lpstr>Conectando os cabos corretamente</vt:lpstr>
      <vt:lpstr>Mãos na massa</vt:lpstr>
      <vt:lpstr>Teste e verificação final</vt:lpstr>
      <vt:lpstr>Dicas e truques para facilitar o processo</vt:lpstr>
      <vt:lpstr>Como identificar os fios corretamente</vt:lpstr>
      <vt:lpstr>Evitando erros comuns</vt:lpstr>
      <vt:lpstr>Solucionando problemas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Victor Souza Sales</dc:creator>
  <cp:lastModifiedBy>Victor Souza Sales</cp:lastModifiedBy>
  <cp:revision>1</cp:revision>
  <dcterms:created xsi:type="dcterms:W3CDTF">2025-01-27T19:57:48Z</dcterms:created>
  <dcterms:modified xsi:type="dcterms:W3CDTF">2025-01-27T21:33:59Z</dcterms:modified>
</cp:coreProperties>
</file>

<file path=docProps/thumbnail.jpeg>
</file>